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B2DAB1-194D-46D7-8D76-B7977B255DCA}">
  <a:tblStyle styleId="{6FB2DAB1-194D-46D7-8D76-B7977B255DC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050" y="6334125"/>
            <a:ext cx="106299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050" y="4351883"/>
            <a:ext cx="106299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/>
          <p:nvPr/>
        </p:nvSpPr>
        <p:spPr>
          <a:xfrm>
            <a:off x="781050" y="2453580"/>
            <a:ext cx="10629900" cy="190500"/>
          </a:xfrm>
          <a:prstGeom prst="rect">
            <a:avLst/>
          </a:prstGeom>
          <a:solidFill>
            <a:srgbClr val="FBC5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9966" y="1606179"/>
            <a:ext cx="10632067" cy="61847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781050" y="2134492"/>
            <a:ext cx="11161395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D3436"/>
                </a:solidFill>
                <a:latin typeface="Arial"/>
                <a:ea typeface="Arial"/>
                <a:cs typeface="Arial"/>
                <a:sym typeface="Arial"/>
              </a:rPr>
              <a:t>实时人体部件检测系统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781050" y="3248917"/>
            <a:ext cx="10629900" cy="38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636E72"/>
                </a:solidFill>
                <a:latin typeface="Noto Sans SC"/>
                <a:ea typeface="Noto Sans SC"/>
                <a:cs typeface="Noto Sans SC"/>
                <a:sym typeface="Noto Sans SC"/>
              </a:rPr>
              <a:t>基于 Haar 级联与几何约束的视觉交互探索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781050" y="6496050"/>
            <a:ext cx="1920626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Courier New"/>
                <a:ea typeface="Courier New"/>
                <a:cs typeface="Courier New"/>
                <a:sym typeface="Courier New"/>
              </a:rPr>
              <a:t>Digital Image Processing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10850760" y="6496050"/>
            <a:ext cx="560189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Courier New"/>
                <a:ea typeface="Courier New"/>
                <a:cs typeface="Courier New"/>
                <a:sym typeface="Courier New"/>
              </a:rPr>
              <a:t>01 / 10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781050" y="4656683"/>
            <a:ext cx="34162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Noto Sans SC"/>
                <a:ea typeface="Noto Sans SC"/>
                <a:cs typeface="Noto Sans SC"/>
                <a:sym typeface="Noto Sans SC"/>
              </a:rPr>
              <a:t>STUDENT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781050" y="4809083"/>
            <a:ext cx="34162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王耀彬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4387750" y="4656683"/>
            <a:ext cx="3416349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Noto Sans SC"/>
                <a:ea typeface="Noto Sans SC"/>
                <a:cs typeface="Noto Sans SC"/>
                <a:sym typeface="Noto Sans SC"/>
              </a:rPr>
              <a:t>ID NUMBER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4387750" y="4809083"/>
            <a:ext cx="3416349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2025354100103</a:t>
            </a: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7994600" y="4656683"/>
            <a:ext cx="34162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Noto Sans SC"/>
                <a:ea typeface="Noto Sans SC"/>
                <a:cs typeface="Noto Sans SC"/>
                <a:sym typeface="Noto Sans SC"/>
              </a:rPr>
              <a:t>CLASS</a:t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7994600" y="4809083"/>
            <a:ext cx="34162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智能专研 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050" y="6334125"/>
            <a:ext cx="1062990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2"/>
          <p:cNvSpPr/>
          <p:nvPr/>
        </p:nvSpPr>
        <p:spPr>
          <a:xfrm>
            <a:off x="4724400" y="3378547"/>
            <a:ext cx="2743200" cy="190500"/>
          </a:xfrm>
          <a:prstGeom prst="rect">
            <a:avLst/>
          </a:prstGeom>
          <a:solidFill>
            <a:srgbClr val="FBC5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19750" y="1873597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2"/>
          <p:cNvSpPr txBox="1"/>
          <p:nvPr/>
        </p:nvSpPr>
        <p:spPr>
          <a:xfrm>
            <a:off x="4724400" y="3016597"/>
            <a:ext cx="288036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2D3436"/>
                </a:solidFill>
                <a:latin typeface="Arial"/>
                <a:ea typeface="Arial"/>
                <a:cs typeface="Arial"/>
                <a:sym typeface="Arial"/>
              </a:rPr>
              <a:t>感谢聆听</a:t>
            </a:r>
            <a:endParaRPr/>
          </a:p>
        </p:txBody>
      </p:sp>
      <p:sp>
        <p:nvSpPr>
          <p:cNvPr id="274" name="Google Shape;274;p22"/>
          <p:cNvSpPr txBox="1"/>
          <p:nvPr/>
        </p:nvSpPr>
        <p:spPr>
          <a:xfrm>
            <a:off x="5162550" y="4388197"/>
            <a:ext cx="1866900" cy="45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636E72"/>
                </a:solidFill>
                <a:latin typeface="Noto Sans SC"/>
                <a:ea typeface="Noto Sans SC"/>
                <a:cs typeface="Noto Sans SC"/>
                <a:sym typeface="Noto Sans SC"/>
              </a:rPr>
              <a:t>欢迎提问与交流</a:t>
            </a:r>
            <a:endParaRPr/>
          </a:p>
        </p:txBody>
      </p:sp>
      <p:sp>
        <p:nvSpPr>
          <p:cNvPr id="275" name="Google Shape;275;p22"/>
          <p:cNvSpPr txBox="1"/>
          <p:nvPr/>
        </p:nvSpPr>
        <p:spPr>
          <a:xfrm>
            <a:off x="781050" y="6496050"/>
            <a:ext cx="240208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Courier New"/>
                <a:ea typeface="Courier New"/>
                <a:cs typeface="Courier New"/>
                <a:sym typeface="Courier New"/>
              </a:rPr>
              <a:t>Q&amp;A</a:t>
            </a:r>
            <a:endParaRPr/>
          </a:p>
        </p:txBody>
      </p:sp>
      <p:sp>
        <p:nvSpPr>
          <p:cNvPr id="276" name="Google Shape;276;p22"/>
          <p:cNvSpPr txBox="1"/>
          <p:nvPr/>
        </p:nvSpPr>
        <p:spPr>
          <a:xfrm>
            <a:off x="10850760" y="6496050"/>
            <a:ext cx="560189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Courier New"/>
                <a:ea typeface="Courier New"/>
                <a:cs typeface="Courier New"/>
                <a:sym typeface="Courier New"/>
              </a:rPr>
              <a:t>10 / 10</a:t>
            </a:r>
            <a:endParaRPr/>
          </a:p>
        </p:txBody>
      </p:sp>
      <p:pic>
        <p:nvPicPr>
          <p:cNvPr id="277" name="Google Shape;277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7767" y="2159347"/>
            <a:ext cx="29646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427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050" y="6334125"/>
            <a:ext cx="106299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87530" y="2209800"/>
            <a:ext cx="4023419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1050" y="3738562"/>
            <a:ext cx="603498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0600" y="3614737"/>
            <a:ext cx="762000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781050" y="495300"/>
            <a:ext cx="1116139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b="1" i="0" u="none" strike="noStrike" cap="none">
                <a:solidFill>
                  <a:srgbClr val="2D3436"/>
                </a:solidFill>
                <a:latin typeface="Arial"/>
                <a:ea typeface="Arial"/>
                <a:cs typeface="Arial"/>
                <a:sym typeface="Arial"/>
              </a:rPr>
              <a:t>项目目标</a:t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781050" y="1076325"/>
            <a:ext cx="10629900" cy="28575"/>
          </a:xfrm>
          <a:prstGeom prst="rect">
            <a:avLst/>
          </a:prstGeom>
          <a:solidFill>
            <a:srgbClr val="FBC5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781050" y="6496050"/>
            <a:ext cx="960387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Courier New"/>
                <a:ea typeface="Courier New"/>
                <a:cs typeface="Courier New"/>
                <a:sym typeface="Courier New"/>
              </a:rPr>
              <a:t>Introduction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10850760" y="6496050"/>
            <a:ext cx="560189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Courier New"/>
                <a:ea typeface="Courier New"/>
                <a:cs typeface="Courier New"/>
                <a:sym typeface="Courier New"/>
              </a:rPr>
              <a:t>02 / 10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781050" y="2290762"/>
            <a:ext cx="603498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我们每天都在面对镜头，但机器眼中的我们究竟长什么样？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781050" y="2805112"/>
            <a:ext cx="603498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本项目的核心目标不仅仅是画个框框住人脸，而是要构建一个能</a:t>
            </a: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“理解结构”</a:t>
            </a: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的视觉系统。它不仅能看见脸，还能精准定位五官坐标。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7482780" y="5524500"/>
            <a:ext cx="3832919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>
                <a:solidFill>
                  <a:srgbClr val="636E72"/>
                </a:solidFill>
                <a:latin typeface="Noto Sans SC"/>
                <a:ea typeface="Noto Sans SC"/>
                <a:cs typeface="Noto Sans SC"/>
                <a:sym typeface="Noto Sans SC"/>
              </a:rPr>
              <a:t> 图 1: 机器视觉与面部的交互 </a:t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1038225" y="3995737"/>
            <a:ext cx="552063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475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AR 娱乐：</a:t>
            </a: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 数字面具叠加</a:t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1038225" y="4462462"/>
            <a:ext cx="552063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475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几何逻辑：</a:t>
            </a: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 修正 AI 误检</a:t>
            </a:r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1038225" y="4929187"/>
            <a:ext cx="552063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475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隐私保护：</a:t>
            </a: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 动态马赛克</a:t>
            </a:r>
            <a:endParaRPr/>
          </a:p>
        </p:txBody>
      </p:sp>
      <p:pic>
        <p:nvPicPr>
          <p:cNvPr id="119" name="Google Shape;119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8225" y="4048125"/>
            <a:ext cx="148232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8225" y="4514850"/>
            <a:ext cx="148232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8225" y="4981575"/>
            <a:ext cx="148232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A1ED9F-2BAD-0367-D2DD-312E6354D00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5637" r="18270"/>
          <a:stretch>
            <a:fillRect/>
          </a:stretch>
        </p:blipFill>
        <p:spPr>
          <a:xfrm>
            <a:off x="7435154" y="2255753"/>
            <a:ext cx="3928169" cy="32418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050" y="6334125"/>
            <a:ext cx="106299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050" y="2066925"/>
            <a:ext cx="603498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/>
        </p:nvSpPr>
        <p:spPr>
          <a:xfrm>
            <a:off x="781050" y="495300"/>
            <a:ext cx="1116139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b="1" i="0" u="none" strike="noStrike" cap="none">
                <a:solidFill>
                  <a:srgbClr val="2D3436"/>
                </a:solidFill>
                <a:latin typeface="Arial"/>
                <a:ea typeface="Arial"/>
                <a:cs typeface="Arial"/>
                <a:sym typeface="Arial"/>
              </a:rPr>
              <a:t>核心理论：Haar 特征</a:t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781050" y="1076325"/>
            <a:ext cx="10629900" cy="28575"/>
          </a:xfrm>
          <a:prstGeom prst="rect">
            <a:avLst/>
          </a:prstGeom>
          <a:solidFill>
            <a:srgbClr val="FBC5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781050" y="6496050"/>
            <a:ext cx="1360437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Courier New"/>
                <a:ea typeface="Courier New"/>
                <a:cs typeface="Courier New"/>
                <a:sym typeface="Courier New"/>
              </a:rPr>
              <a:t>Theoretical Basis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10850760" y="6496050"/>
            <a:ext cx="560189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Courier New"/>
                <a:ea typeface="Courier New"/>
                <a:cs typeface="Courier New"/>
                <a:sym typeface="Courier New"/>
              </a:rPr>
              <a:t>03 / 10</a:t>
            </a:r>
            <a:endParaRPr/>
          </a:p>
        </p:txBody>
      </p:sp>
      <p:pic>
        <p:nvPicPr>
          <p:cNvPr id="133" name="Google Shape;133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6300" y="2162175"/>
            <a:ext cx="584448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/>
          <p:nvPr/>
        </p:nvSpPr>
        <p:spPr>
          <a:xfrm>
            <a:off x="876300" y="5667375"/>
            <a:ext cx="584448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>
                <a:solidFill>
                  <a:srgbClr val="636E72"/>
                </a:solidFill>
                <a:latin typeface="Noto Sans SC"/>
                <a:ea typeface="Noto Sans SC"/>
                <a:cs typeface="Noto Sans SC"/>
                <a:sym typeface="Noto Sans SC"/>
              </a:rPr>
              <a:t> 图 2: 简单的黑白矩形计算 </a:t>
            </a:r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7387530" y="1890712"/>
            <a:ext cx="4224590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2D3436"/>
                </a:solidFill>
                <a:latin typeface="Arial"/>
                <a:ea typeface="Arial"/>
                <a:cs typeface="Arial"/>
                <a:sym typeface="Arial"/>
              </a:rPr>
              <a:t>机器眼中的明暗世界</a:t>
            </a:r>
            <a:endParaRPr/>
          </a:p>
        </p:txBody>
      </p:sp>
      <p:sp>
        <p:nvSpPr>
          <p:cNvPr id="136" name="Google Shape;136;p15"/>
          <p:cNvSpPr txBox="1"/>
          <p:nvPr/>
        </p:nvSpPr>
        <p:spPr>
          <a:xfrm>
            <a:off x="7387530" y="2328862"/>
            <a:ext cx="4023419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计算机其实看不懂“鼻子”或“眼睛”这种概念，它只能看到</a:t>
            </a: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像素亮度的变化</a:t>
            </a: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。</a:t>
            </a:r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7387530" y="3167062"/>
            <a:ext cx="4023419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Haar 特征</a:t>
            </a: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就像一个个小矩形探针，在图片上滑动，计算黑白区域的差值。</a:t>
            </a:r>
            <a:endParaRPr/>
          </a:p>
        </p:txBody>
      </p:sp>
      <p:sp>
        <p:nvSpPr>
          <p:cNvPr id="138" name="Google Shape;138;p15"/>
          <p:cNvSpPr txBox="1"/>
          <p:nvPr/>
        </p:nvSpPr>
        <p:spPr>
          <a:xfrm>
            <a:off x="7625655" y="4100512"/>
            <a:ext cx="3785294" cy="16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直觉理解：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 人的眼窝通常比鼻梁要黑（阴影）。如果检测到“中间亮、两边暗”的模式，机器就会标记：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“这里大概率是个鼻梁！”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050" y="6334125"/>
            <a:ext cx="106299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050" y="3362325"/>
            <a:ext cx="33528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19600" y="3362325"/>
            <a:ext cx="33528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58150" y="3362325"/>
            <a:ext cx="3352800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6"/>
          <p:cNvSpPr txBox="1"/>
          <p:nvPr/>
        </p:nvSpPr>
        <p:spPr>
          <a:xfrm>
            <a:off x="781050" y="495300"/>
            <a:ext cx="1116139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b="1" i="0" u="none" strike="noStrike" cap="none">
                <a:solidFill>
                  <a:srgbClr val="2D3436"/>
                </a:solidFill>
                <a:latin typeface="Arial"/>
                <a:ea typeface="Arial"/>
                <a:cs typeface="Arial"/>
                <a:sym typeface="Arial"/>
              </a:rPr>
              <a:t>系统架构：ROI 优化</a:t>
            </a:r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781050" y="1076325"/>
            <a:ext cx="10629900" cy="28575"/>
          </a:xfrm>
          <a:prstGeom prst="rect">
            <a:avLst/>
          </a:prstGeom>
          <a:solidFill>
            <a:srgbClr val="FBC5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781050" y="2514600"/>
            <a:ext cx="106299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为了防止把背景里的图案误认为五官，我们采用了</a:t>
            </a: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“分而治之”</a:t>
            </a: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的策略。</a:t>
            </a:r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781050" y="6496050"/>
            <a:ext cx="880318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Courier New"/>
                <a:ea typeface="Courier New"/>
                <a:cs typeface="Courier New"/>
                <a:sym typeface="Courier New"/>
              </a:rPr>
              <a:t>Methodology</a:t>
            </a:r>
            <a:endParaRPr/>
          </a:p>
        </p:txBody>
      </p:sp>
      <p:sp>
        <p:nvSpPr>
          <p:cNvPr id="152" name="Google Shape;152;p16"/>
          <p:cNvSpPr txBox="1"/>
          <p:nvPr/>
        </p:nvSpPr>
        <p:spPr>
          <a:xfrm>
            <a:off x="10850760" y="6496050"/>
            <a:ext cx="560189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Courier New"/>
                <a:ea typeface="Courier New"/>
                <a:cs typeface="Courier New"/>
                <a:sym typeface="Courier New"/>
              </a:rPr>
              <a:t>04 / 10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1657350" y="3667125"/>
            <a:ext cx="228028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436"/>
                </a:solidFill>
                <a:latin typeface="Arial"/>
                <a:ea typeface="Arial"/>
                <a:cs typeface="Arial"/>
                <a:sym typeface="Arial"/>
              </a:rPr>
              <a:t>全局扫描</a:t>
            </a: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1085850" y="4333875"/>
            <a:ext cx="2743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首先锁定</a:t>
            </a: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人脸</a:t>
            </a: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大范围。确立主坐标系。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5295900" y="3667125"/>
            <a:ext cx="228028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436"/>
                </a:solidFill>
                <a:latin typeface="Arial"/>
                <a:ea typeface="Arial"/>
                <a:cs typeface="Arial"/>
                <a:sym typeface="Arial"/>
              </a:rPr>
              <a:t>区域锁定</a:t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4724400" y="4333875"/>
            <a:ext cx="2743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将搜索范围缩小到</a:t>
            </a: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面部 ROI</a:t>
            </a: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。忽略背景干扰。</a:t>
            </a:r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8934450" y="3667125"/>
            <a:ext cx="228028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436"/>
                </a:solidFill>
                <a:latin typeface="Arial"/>
                <a:ea typeface="Arial"/>
                <a:cs typeface="Arial"/>
                <a:sym typeface="Arial"/>
              </a:rPr>
              <a:t>分区精搜</a:t>
            </a:r>
            <a:endParaRPr/>
          </a:p>
        </p:txBody>
      </p:sp>
      <p:sp>
        <p:nvSpPr>
          <p:cNvPr id="158" name="Google Shape;158;p16"/>
          <p:cNvSpPr txBox="1"/>
          <p:nvPr/>
        </p:nvSpPr>
        <p:spPr>
          <a:xfrm>
            <a:off x="8362950" y="4333875"/>
            <a:ext cx="2743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眼睛只在</a:t>
            </a: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上半区</a:t>
            </a: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找，嘴巴只在</a:t>
            </a: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下半区</a:t>
            </a: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找。</a:t>
            </a:r>
            <a:endParaRPr/>
          </a:p>
        </p:txBody>
      </p:sp>
      <p:pic>
        <p:nvPicPr>
          <p:cNvPr id="159" name="Google Shape;159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85850" y="366712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24400" y="366712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362950" y="366712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42417" y="3800475"/>
            <a:ext cx="16311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80967" y="3800475"/>
            <a:ext cx="16311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19517" y="3800475"/>
            <a:ext cx="163115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050" y="6334125"/>
            <a:ext cx="106299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87530" y="2209800"/>
            <a:ext cx="4023419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/>
          <p:nvPr/>
        </p:nvSpPr>
        <p:spPr>
          <a:xfrm>
            <a:off x="781050" y="495300"/>
            <a:ext cx="1116139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b="1" i="0" u="none" strike="noStrike" cap="none">
                <a:solidFill>
                  <a:srgbClr val="2D3436"/>
                </a:solidFill>
                <a:latin typeface="Arial"/>
                <a:ea typeface="Arial"/>
                <a:cs typeface="Arial"/>
                <a:sym typeface="Arial"/>
              </a:rPr>
              <a:t>特例：瞳孔检测</a:t>
            </a:r>
            <a:endParaRPr/>
          </a:p>
        </p:txBody>
      </p:sp>
      <p:sp>
        <p:nvSpPr>
          <p:cNvPr id="173" name="Google Shape;173;p17"/>
          <p:cNvSpPr/>
          <p:nvPr/>
        </p:nvSpPr>
        <p:spPr>
          <a:xfrm>
            <a:off x="781050" y="1076325"/>
            <a:ext cx="10629900" cy="28575"/>
          </a:xfrm>
          <a:prstGeom prst="rect">
            <a:avLst/>
          </a:prstGeom>
          <a:solidFill>
            <a:srgbClr val="FBC5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781050" y="6496050"/>
            <a:ext cx="720328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Courier New"/>
                <a:ea typeface="Courier New"/>
                <a:cs typeface="Courier New"/>
                <a:sym typeface="Courier New"/>
              </a:rPr>
              <a:t>Algorithm</a:t>
            </a:r>
            <a:endParaRPr/>
          </a:p>
        </p:txBody>
      </p:sp>
      <p:sp>
        <p:nvSpPr>
          <p:cNvPr id="175" name="Google Shape;175;p17"/>
          <p:cNvSpPr txBox="1"/>
          <p:nvPr/>
        </p:nvSpPr>
        <p:spPr>
          <a:xfrm>
            <a:off x="10850760" y="6496050"/>
            <a:ext cx="560189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Courier New"/>
                <a:ea typeface="Courier New"/>
                <a:cs typeface="Courier New"/>
                <a:sym typeface="Courier New"/>
              </a:rPr>
              <a:t>05 / 10</a:t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781050" y="2981325"/>
            <a:ext cx="603498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瞳孔只是一个黑点，不需要复杂的机器学习。我们回归最纯粹的</a:t>
            </a: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几何形态分析</a:t>
            </a: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。</a:t>
            </a:r>
            <a:endParaRPr/>
          </a:p>
        </p:txBody>
      </p:sp>
      <p:pic>
        <p:nvPicPr>
          <p:cNvPr id="177" name="Google Shape;177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2780" y="2305050"/>
            <a:ext cx="3832919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 txBox="1"/>
          <p:nvPr/>
        </p:nvSpPr>
        <p:spPr>
          <a:xfrm>
            <a:off x="7482780" y="5524500"/>
            <a:ext cx="3832919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>
                <a:solidFill>
                  <a:srgbClr val="636E72"/>
                </a:solidFill>
                <a:latin typeface="Noto Sans SC"/>
                <a:ea typeface="Noto Sans SC"/>
                <a:cs typeface="Noto Sans SC"/>
                <a:sym typeface="Noto Sans SC"/>
              </a:rPr>
              <a:t> 图 3: 不靠 AI，只靠几何学 </a:t>
            </a:r>
            <a:endParaRPr/>
          </a:p>
        </p:txBody>
      </p:sp>
      <p:sp>
        <p:nvSpPr>
          <p:cNvPr id="179" name="Google Shape;179;p17"/>
          <p:cNvSpPr txBox="1"/>
          <p:nvPr/>
        </p:nvSpPr>
        <p:spPr>
          <a:xfrm>
            <a:off x="1209675" y="3819525"/>
            <a:ext cx="603498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反相</a:t>
            </a:r>
            <a:r>
              <a:rPr lang="en-US" sz="1200" b="1" i="0" u="none" strike="noStrike" cap="none" dirty="0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 (Inversion):</a:t>
            </a:r>
            <a:r>
              <a:rPr lang="en-US" sz="1200" b="0" i="0" u="none" strike="noStrike" cap="none" dirty="0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lang="en-US" sz="1200" b="0" i="0" u="none" strike="noStrike" cap="none" dirty="0" err="1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黑变白，让瞳孔高亮</a:t>
            </a:r>
            <a:r>
              <a:rPr lang="en-US" sz="1200" b="0" i="0" u="none" strike="noStrike" cap="none" dirty="0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。</a:t>
            </a:r>
            <a:endParaRPr dirty="0"/>
          </a:p>
        </p:txBody>
      </p:sp>
      <p:sp>
        <p:nvSpPr>
          <p:cNvPr id="180" name="Google Shape;180;p17"/>
          <p:cNvSpPr txBox="1"/>
          <p:nvPr/>
        </p:nvSpPr>
        <p:spPr>
          <a:xfrm>
            <a:off x="1209675" y="4248150"/>
            <a:ext cx="603498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阈值 (Threshold):</a:t>
            </a:r>
            <a:r>
              <a:rPr lang="en-US" sz="12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 过滤掉不够亮的杂质。</a:t>
            </a:r>
            <a:endParaRPr/>
          </a:p>
        </p:txBody>
      </p:sp>
      <p:sp>
        <p:nvSpPr>
          <p:cNvPr id="181" name="Google Shape;181;p17"/>
          <p:cNvSpPr txBox="1"/>
          <p:nvPr/>
        </p:nvSpPr>
        <p:spPr>
          <a:xfrm>
            <a:off x="1209675" y="4676775"/>
            <a:ext cx="603498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圆度校验:</a:t>
            </a:r>
            <a:r>
              <a:rPr lang="en-US" sz="12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 只有完美圆形才能入选。</a:t>
            </a:r>
            <a:endParaRPr/>
          </a:p>
        </p:txBody>
      </p:sp>
      <p:pic>
        <p:nvPicPr>
          <p:cNvPr id="182" name="Google Shape;182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1050" y="381952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1050" y="4248150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7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1050" y="4676775"/>
            <a:ext cx="28575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050" y="6334125"/>
            <a:ext cx="106299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050" y="2066925"/>
            <a:ext cx="6034980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87530" y="3019425"/>
            <a:ext cx="4023419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8"/>
          <p:cNvSpPr txBox="1"/>
          <p:nvPr/>
        </p:nvSpPr>
        <p:spPr>
          <a:xfrm>
            <a:off x="781050" y="495300"/>
            <a:ext cx="1116139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b="1" i="0" u="none" strike="noStrike" cap="none">
                <a:solidFill>
                  <a:srgbClr val="2D3436"/>
                </a:solidFill>
                <a:latin typeface="Arial"/>
                <a:ea typeface="Arial"/>
                <a:cs typeface="Arial"/>
                <a:sym typeface="Arial"/>
              </a:rPr>
              <a:t>创新一：AR 数字面具</a:t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781050" y="1076325"/>
            <a:ext cx="10629900" cy="28575"/>
          </a:xfrm>
          <a:prstGeom prst="rect">
            <a:avLst/>
          </a:prstGeom>
          <a:solidFill>
            <a:srgbClr val="FBC5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781050" y="6496050"/>
            <a:ext cx="960387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Courier New"/>
                <a:ea typeface="Courier New"/>
                <a:cs typeface="Courier New"/>
                <a:sym typeface="Courier New"/>
              </a:rPr>
              <a:t>Innovation I</a:t>
            </a:r>
            <a:endParaRPr/>
          </a:p>
        </p:txBody>
      </p:sp>
      <p:sp>
        <p:nvSpPr>
          <p:cNvPr id="196" name="Google Shape;196;p18"/>
          <p:cNvSpPr txBox="1"/>
          <p:nvPr/>
        </p:nvSpPr>
        <p:spPr>
          <a:xfrm>
            <a:off x="10850760" y="6496050"/>
            <a:ext cx="560189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Courier New"/>
                <a:ea typeface="Courier New"/>
                <a:cs typeface="Courier New"/>
                <a:sym typeface="Courier New"/>
              </a:rPr>
              <a:t>06 / 10</a:t>
            </a:r>
            <a:endParaRPr/>
          </a:p>
        </p:txBody>
      </p:sp>
      <p:pic>
        <p:nvPicPr>
          <p:cNvPr id="197" name="Google Shape;197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6300" y="2162175"/>
            <a:ext cx="584448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8"/>
          <p:cNvSpPr txBox="1"/>
          <p:nvPr/>
        </p:nvSpPr>
        <p:spPr>
          <a:xfrm>
            <a:off x="876300" y="5667375"/>
            <a:ext cx="584448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>
                <a:solidFill>
                  <a:srgbClr val="636E72"/>
                </a:solidFill>
                <a:latin typeface="Noto Sans SC"/>
                <a:ea typeface="Noto Sans SC"/>
                <a:cs typeface="Noto Sans SC"/>
                <a:sym typeface="Noto Sans SC"/>
              </a:rPr>
              <a:t> 图 4: 位运算实现的无缝合成 </a:t>
            </a:r>
            <a:endParaRPr/>
          </a:p>
        </p:txBody>
      </p:sp>
      <p:sp>
        <p:nvSpPr>
          <p:cNvPr id="199" name="Google Shape;199;p18"/>
          <p:cNvSpPr txBox="1"/>
          <p:nvPr/>
        </p:nvSpPr>
        <p:spPr>
          <a:xfrm>
            <a:off x="7387530" y="1790700"/>
            <a:ext cx="4224590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2D3436"/>
                </a:solidFill>
                <a:latin typeface="Arial"/>
                <a:ea typeface="Arial"/>
                <a:cs typeface="Arial"/>
                <a:sym typeface="Arial"/>
              </a:rPr>
              <a:t>二进制的手术刀</a:t>
            </a:r>
            <a:endParaRPr/>
          </a:p>
        </p:txBody>
      </p:sp>
      <p:sp>
        <p:nvSpPr>
          <p:cNvPr id="200" name="Google Shape;200;p18"/>
          <p:cNvSpPr txBox="1"/>
          <p:nvPr/>
        </p:nvSpPr>
        <p:spPr>
          <a:xfrm>
            <a:off x="7387530" y="2228850"/>
            <a:ext cx="4023419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利用</a:t>
            </a: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位运算 (Bitwise Operations)</a:t>
            </a: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 实现无缝贴图。</a:t>
            </a:r>
            <a:endParaRPr/>
          </a:p>
        </p:txBody>
      </p:sp>
      <p:sp>
        <p:nvSpPr>
          <p:cNvPr id="201" name="Google Shape;201;p18"/>
          <p:cNvSpPr txBox="1"/>
          <p:nvPr/>
        </p:nvSpPr>
        <p:spPr>
          <a:xfrm>
            <a:off x="7597080" y="3419475"/>
            <a:ext cx="3604319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步骤解析：</a:t>
            </a:r>
            <a:endParaRPr/>
          </a:p>
        </p:txBody>
      </p:sp>
      <p:sp>
        <p:nvSpPr>
          <p:cNvPr id="202" name="Google Shape;202;p18"/>
          <p:cNvSpPr txBox="1"/>
          <p:nvPr/>
        </p:nvSpPr>
        <p:spPr>
          <a:xfrm>
            <a:off x="7597080" y="3933825"/>
            <a:ext cx="3604319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1. </a:t>
            </a: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Masking:</a:t>
            </a: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 制作黑白剪影。</a:t>
            </a:r>
            <a:endParaRPr/>
          </a:p>
        </p:txBody>
      </p:sp>
      <p:sp>
        <p:nvSpPr>
          <p:cNvPr id="203" name="Google Shape;203;p18"/>
          <p:cNvSpPr txBox="1"/>
          <p:nvPr/>
        </p:nvSpPr>
        <p:spPr>
          <a:xfrm>
            <a:off x="7597080" y="4448175"/>
            <a:ext cx="3604319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2. </a:t>
            </a:r>
            <a:r>
              <a:rPr lang="en-US" sz="1500" b="1" i="0" u="none" strike="noStrike" cap="none" dirty="0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Inverse AND:</a:t>
            </a:r>
            <a:r>
              <a:rPr lang="en-US" sz="1500" b="0" i="0" u="none" strike="noStrike" cap="none" dirty="0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 在人脸上“</a:t>
            </a:r>
            <a:r>
              <a:rPr lang="en-US" sz="1500" b="0" i="0" u="none" strike="noStrike" cap="none" dirty="0" err="1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挖坑</a:t>
            </a:r>
            <a:r>
              <a:rPr lang="en-US" sz="1500" b="0" i="0" u="none" strike="noStrike" cap="none" dirty="0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”（</a:t>
            </a:r>
            <a:r>
              <a:rPr lang="en-US" sz="1500" b="0" i="0" u="none" strike="noStrike" cap="none" dirty="0" err="1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扣除背景</a:t>
            </a:r>
            <a:r>
              <a:rPr lang="en-US" sz="1500" b="0" i="0" u="none" strike="noStrike" cap="none" dirty="0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）。</a:t>
            </a:r>
            <a:endParaRPr dirty="0"/>
          </a:p>
        </p:txBody>
      </p:sp>
      <p:sp>
        <p:nvSpPr>
          <p:cNvPr id="204" name="Google Shape;204;p18"/>
          <p:cNvSpPr txBox="1"/>
          <p:nvPr/>
        </p:nvSpPr>
        <p:spPr>
          <a:xfrm>
            <a:off x="7597080" y="5286375"/>
            <a:ext cx="3604319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3. </a:t>
            </a: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ADD:</a:t>
            </a: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 将彩色的面具图案“填坑”。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050" y="6334125"/>
            <a:ext cx="1062990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9"/>
          <p:cNvSpPr txBox="1"/>
          <p:nvPr/>
        </p:nvSpPr>
        <p:spPr>
          <a:xfrm>
            <a:off x="781050" y="495300"/>
            <a:ext cx="1116139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b="1" i="0" u="none" strike="noStrike" cap="none">
                <a:solidFill>
                  <a:srgbClr val="2D3436"/>
                </a:solidFill>
                <a:latin typeface="Arial"/>
                <a:ea typeface="Arial"/>
                <a:cs typeface="Arial"/>
                <a:sym typeface="Arial"/>
              </a:rPr>
              <a:t>创新二：几何约束过滤器</a:t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781050" y="1076325"/>
            <a:ext cx="10629900" cy="28575"/>
          </a:xfrm>
          <a:prstGeom prst="rect">
            <a:avLst/>
          </a:prstGeom>
          <a:solidFill>
            <a:srgbClr val="FBC5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781050" y="2224087"/>
            <a:ext cx="106299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AI 模型有时候会产生“幻视”。我们引入</a:t>
            </a: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解剖学常识</a:t>
            </a: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作为硬性逻辑，过滤不合理的检测结果。</a:t>
            </a:r>
            <a:endParaRPr/>
          </a:p>
        </p:txBody>
      </p:sp>
      <p:graphicFrame>
        <p:nvGraphicFramePr>
          <p:cNvPr id="214" name="Google Shape;214;p19"/>
          <p:cNvGraphicFramePr/>
          <p:nvPr/>
        </p:nvGraphicFramePr>
        <p:xfrm>
          <a:off x="781050" y="2881312"/>
          <a:ext cx="10610825" cy="2086000"/>
        </p:xfrm>
        <a:graphic>
          <a:graphicData uri="http://schemas.openxmlformats.org/drawingml/2006/table">
            <a:tbl>
              <a:tblPr firstRow="1" bandRow="1">
                <a:noFill/>
                <a:tableStyleId>{6FB2DAB1-194D-46D7-8D76-B7977B255DCA}</a:tableStyleId>
              </a:tblPr>
              <a:tblGrid>
                <a:gridCol w="265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1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BC531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部位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D34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BC531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逻辑规则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D34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BC531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原理解释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D34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2D3436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👀 眼睛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2D3436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脸部 </a:t>
                      </a:r>
                      <a:r>
                        <a:rPr lang="en-US" sz="1350" b="1" i="0" u="none" strike="noStrike" cap="none">
                          <a:solidFill>
                            <a:srgbClr val="2D3436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上 10% - 55%</a:t>
                      </a:r>
                      <a:r>
                        <a:rPr lang="en-US" sz="1350" b="0" i="0" u="none" strike="noStrike" cap="none">
                          <a:solidFill>
                            <a:srgbClr val="2D3436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 区域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2D3436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眼睛不可能长在下巴上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2D3436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👃 鼻子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2D3436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眼下</a:t>
                      </a:r>
                      <a:r>
                        <a:rPr lang="en-US" sz="1350" b="0" i="0" u="none" strike="noStrike" cap="none">
                          <a:solidFill>
                            <a:srgbClr val="2D3436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 且 </a:t>
                      </a:r>
                      <a:r>
                        <a:rPr lang="en-US" sz="1350" b="1" i="0" u="none" strike="noStrike" cap="none">
                          <a:solidFill>
                            <a:srgbClr val="2D3436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嘴上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2D3436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五官的相对位置是固定的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2D3436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👄 嘴巴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2D3436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脸部 </a:t>
                      </a:r>
                      <a:r>
                        <a:rPr lang="en-US" sz="1350" b="1" i="0" u="none" strike="noStrike" cap="none">
                          <a:solidFill>
                            <a:srgbClr val="2D3436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下 50%</a:t>
                      </a:r>
                      <a:r>
                        <a:rPr lang="en-US" sz="1350" b="0" i="0" u="none" strike="noStrike" cap="none">
                          <a:solidFill>
                            <a:srgbClr val="2D3436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 区域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2D3436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防止将下颌阴影误判为嘴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5" name="Google Shape;215;p19"/>
          <p:cNvSpPr txBox="1"/>
          <p:nvPr/>
        </p:nvSpPr>
        <p:spPr>
          <a:xfrm>
            <a:off x="781050" y="5253037"/>
            <a:ext cx="106299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8225" tIns="0" rIns="0" bIns="0" anchor="t" anchorCtr="0">
            <a:spAutoFit/>
          </a:bodyPr>
          <a:lstStyle/>
          <a:p>
            <a:pPr marL="0" marR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636E72"/>
                </a:solidFill>
                <a:latin typeface="Noto Sans SC"/>
                <a:ea typeface="Noto Sans SC"/>
                <a:cs typeface="Noto Sans SC"/>
                <a:sym typeface="Noto Sans SC"/>
              </a:rPr>
              <a:t>效果：复杂背景下的误检率降低了 80%。</a:t>
            </a:r>
            <a:endParaRPr/>
          </a:p>
        </p:txBody>
      </p:sp>
      <p:sp>
        <p:nvSpPr>
          <p:cNvPr id="216" name="Google Shape;216;p19"/>
          <p:cNvSpPr txBox="1"/>
          <p:nvPr/>
        </p:nvSpPr>
        <p:spPr>
          <a:xfrm>
            <a:off x="781050" y="6496050"/>
            <a:ext cx="1040308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Courier New"/>
                <a:ea typeface="Courier New"/>
                <a:cs typeface="Courier New"/>
                <a:sym typeface="Courier New"/>
              </a:rPr>
              <a:t>Innovation II</a:t>
            </a:r>
            <a:endParaRPr/>
          </a:p>
        </p:txBody>
      </p:sp>
      <p:sp>
        <p:nvSpPr>
          <p:cNvPr id="217" name="Google Shape;217;p19"/>
          <p:cNvSpPr txBox="1"/>
          <p:nvPr/>
        </p:nvSpPr>
        <p:spPr>
          <a:xfrm>
            <a:off x="10850760" y="6496050"/>
            <a:ext cx="560189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Courier New"/>
                <a:ea typeface="Courier New"/>
                <a:cs typeface="Courier New"/>
                <a:sym typeface="Courier New"/>
              </a:rPr>
              <a:t>07 / 10</a:t>
            </a:r>
            <a:endParaRPr/>
          </a:p>
        </p:txBody>
      </p:sp>
      <p:pic>
        <p:nvPicPr>
          <p:cNvPr id="218" name="Google Shape;218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54251" y="5319712"/>
            <a:ext cx="14823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9"/>
          <p:cNvSpPr/>
          <p:nvPr/>
        </p:nvSpPr>
        <p:spPr>
          <a:xfrm>
            <a:off x="790575" y="3895725"/>
            <a:ext cx="2652712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3443287" y="3895725"/>
            <a:ext cx="3997076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7440364" y="3895725"/>
            <a:ext cx="396106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790575" y="4419600"/>
            <a:ext cx="2652712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9"/>
          <p:cNvSpPr/>
          <p:nvPr/>
        </p:nvSpPr>
        <p:spPr>
          <a:xfrm>
            <a:off x="3443287" y="4419600"/>
            <a:ext cx="3997076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7440364" y="4419600"/>
            <a:ext cx="396106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050" y="6334125"/>
            <a:ext cx="106299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87530" y="2209800"/>
            <a:ext cx="4023419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1050" y="3004244"/>
            <a:ext cx="6034980" cy="269736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0"/>
          <p:cNvSpPr txBox="1"/>
          <p:nvPr/>
        </p:nvSpPr>
        <p:spPr>
          <a:xfrm>
            <a:off x="781050" y="495300"/>
            <a:ext cx="1116139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b="1" i="0" u="none" strike="noStrike" cap="none">
                <a:solidFill>
                  <a:srgbClr val="2D3436"/>
                </a:solidFill>
                <a:latin typeface="Arial"/>
                <a:ea typeface="Arial"/>
                <a:cs typeface="Arial"/>
                <a:sym typeface="Arial"/>
              </a:rPr>
              <a:t>创新三：隐私盾牌</a:t>
            </a:r>
            <a:endParaRPr/>
          </a:p>
        </p:txBody>
      </p:sp>
      <p:sp>
        <p:nvSpPr>
          <p:cNvPr id="234" name="Google Shape;234;p20"/>
          <p:cNvSpPr/>
          <p:nvPr/>
        </p:nvSpPr>
        <p:spPr>
          <a:xfrm>
            <a:off x="781050" y="1076325"/>
            <a:ext cx="10629900" cy="28575"/>
          </a:xfrm>
          <a:prstGeom prst="rect">
            <a:avLst/>
          </a:prstGeom>
          <a:solidFill>
            <a:srgbClr val="FBC5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0"/>
          <p:cNvSpPr txBox="1"/>
          <p:nvPr/>
        </p:nvSpPr>
        <p:spPr>
          <a:xfrm>
            <a:off x="781050" y="6496050"/>
            <a:ext cx="1120378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Courier New"/>
                <a:ea typeface="Courier New"/>
                <a:cs typeface="Courier New"/>
                <a:sym typeface="Courier New"/>
              </a:rPr>
              <a:t>Innovation III</a:t>
            </a:r>
            <a:endParaRPr/>
          </a:p>
        </p:txBody>
      </p:sp>
      <p:sp>
        <p:nvSpPr>
          <p:cNvPr id="236" name="Google Shape;236;p20"/>
          <p:cNvSpPr txBox="1"/>
          <p:nvPr/>
        </p:nvSpPr>
        <p:spPr>
          <a:xfrm>
            <a:off x="10850760" y="6496050"/>
            <a:ext cx="560189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Courier New"/>
                <a:ea typeface="Courier New"/>
                <a:cs typeface="Courier New"/>
                <a:sym typeface="Courier New"/>
              </a:rPr>
              <a:t>08 / 10</a:t>
            </a:r>
            <a:endParaRPr/>
          </a:p>
        </p:txBody>
      </p:sp>
      <p:sp>
        <p:nvSpPr>
          <p:cNvPr id="237" name="Google Shape;237;p20"/>
          <p:cNvSpPr txBox="1"/>
          <p:nvPr/>
        </p:nvSpPr>
        <p:spPr>
          <a:xfrm>
            <a:off x="781050" y="2051744"/>
            <a:ext cx="6336729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2D3436"/>
                </a:solidFill>
                <a:latin typeface="Arial"/>
                <a:ea typeface="Arial"/>
                <a:cs typeface="Arial"/>
                <a:sym typeface="Arial"/>
              </a:rPr>
              <a:t>动态像素化</a:t>
            </a:r>
            <a:endParaRPr/>
          </a:p>
        </p:txBody>
      </p:sp>
      <p:sp>
        <p:nvSpPr>
          <p:cNvPr id="238" name="Google Shape;238;p20"/>
          <p:cNvSpPr txBox="1"/>
          <p:nvPr/>
        </p:nvSpPr>
        <p:spPr>
          <a:xfrm>
            <a:off x="781050" y="2489894"/>
            <a:ext cx="603498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在这个被摄像头包围的时代，</a:t>
            </a: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“隐身”</a:t>
            </a: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比“识别”更重要。</a:t>
            </a:r>
            <a:endParaRPr/>
          </a:p>
        </p:txBody>
      </p:sp>
      <p:pic>
        <p:nvPicPr>
          <p:cNvPr id="239" name="Google Shape;239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82780" y="2305050"/>
            <a:ext cx="3832919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0"/>
          <p:cNvSpPr txBox="1"/>
          <p:nvPr/>
        </p:nvSpPr>
        <p:spPr>
          <a:xfrm>
            <a:off x="7482780" y="5524500"/>
            <a:ext cx="3832919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>
                <a:solidFill>
                  <a:srgbClr val="636E72"/>
                </a:solidFill>
                <a:latin typeface="Noto Sans SC"/>
                <a:ea typeface="Noto Sans SC"/>
                <a:cs typeface="Noto Sans SC"/>
                <a:sym typeface="Noto Sans SC"/>
              </a:rPr>
              <a:t> 图 5: 实时脱敏处理 </a:t>
            </a:r>
            <a:endParaRPr/>
          </a:p>
        </p:txBody>
      </p:sp>
      <p:sp>
        <p:nvSpPr>
          <p:cNvPr id="241" name="Google Shape;241;p20"/>
          <p:cNvSpPr txBox="1"/>
          <p:nvPr/>
        </p:nvSpPr>
        <p:spPr>
          <a:xfrm>
            <a:off x="1085850" y="3499544"/>
            <a:ext cx="542538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原理：降采样 + 最近邻插值</a:t>
            </a:r>
            <a:endParaRPr/>
          </a:p>
        </p:txBody>
      </p:sp>
      <p:sp>
        <p:nvSpPr>
          <p:cNvPr id="242" name="Google Shape;242;p20"/>
          <p:cNvSpPr txBox="1"/>
          <p:nvPr/>
        </p:nvSpPr>
        <p:spPr>
          <a:xfrm>
            <a:off x="1085850" y="4013894"/>
            <a:ext cx="542538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1. 将人脸缩小至 </a:t>
            </a:r>
            <a:r>
              <a:rPr lang="en-US" sz="1500" b="1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1/20</a:t>
            </a: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。</a:t>
            </a:r>
            <a:endParaRPr/>
          </a:p>
        </p:txBody>
      </p:sp>
      <p:sp>
        <p:nvSpPr>
          <p:cNvPr id="243" name="Google Shape;243;p20"/>
          <p:cNvSpPr txBox="1"/>
          <p:nvPr/>
        </p:nvSpPr>
        <p:spPr>
          <a:xfrm>
            <a:off x="1085850" y="4528244"/>
            <a:ext cx="542538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2. 强制放大回原尺寸。</a:t>
            </a:r>
            <a:endParaRPr/>
          </a:p>
        </p:txBody>
      </p:sp>
      <p:sp>
        <p:nvSpPr>
          <p:cNvPr id="244" name="Google Shape;244;p20"/>
          <p:cNvSpPr txBox="1"/>
          <p:nvPr/>
        </p:nvSpPr>
        <p:spPr>
          <a:xfrm>
            <a:off x="1085850" y="4994969"/>
            <a:ext cx="5425380" cy="25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36E72"/>
                </a:solidFill>
                <a:latin typeface="Noto Sans SC"/>
                <a:ea typeface="Noto Sans SC"/>
                <a:cs typeface="Noto Sans SC"/>
                <a:sym typeface="Noto Sans SC"/>
              </a:rPr>
              <a:t>丢失了身份特征（高频信息），但保留了色彩和动态（低频信息）。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050" y="6334125"/>
            <a:ext cx="106299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050" y="4715767"/>
            <a:ext cx="10629900" cy="76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1050" y="2267842"/>
            <a:ext cx="51530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19825" y="2267842"/>
            <a:ext cx="5191125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1"/>
          <p:cNvSpPr txBox="1"/>
          <p:nvPr/>
        </p:nvSpPr>
        <p:spPr>
          <a:xfrm>
            <a:off x="781050" y="495300"/>
            <a:ext cx="1116139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b="1" i="0" u="none" strike="noStrike" cap="none">
                <a:solidFill>
                  <a:srgbClr val="2D3436"/>
                </a:solidFill>
                <a:latin typeface="Arial"/>
                <a:ea typeface="Arial"/>
                <a:cs typeface="Arial"/>
                <a:sym typeface="Arial"/>
              </a:rPr>
              <a:t>总结与展望</a:t>
            </a:r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781050" y="1076325"/>
            <a:ext cx="10629900" cy="28575"/>
          </a:xfrm>
          <a:prstGeom prst="rect">
            <a:avLst/>
          </a:prstGeom>
          <a:solidFill>
            <a:srgbClr val="FBC5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781050" y="6496050"/>
            <a:ext cx="560189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Courier New"/>
                <a:ea typeface="Courier New"/>
                <a:cs typeface="Courier New"/>
                <a:sym typeface="Courier New"/>
              </a:rPr>
              <a:t>Summary</a:t>
            </a:r>
            <a:endParaRPr/>
          </a:p>
        </p:txBody>
      </p:sp>
      <p:sp>
        <p:nvSpPr>
          <p:cNvPr id="257" name="Google Shape;257;p21"/>
          <p:cNvSpPr txBox="1"/>
          <p:nvPr/>
        </p:nvSpPr>
        <p:spPr>
          <a:xfrm>
            <a:off x="10850760" y="6496050"/>
            <a:ext cx="560189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36E72"/>
                </a:solidFill>
                <a:latin typeface="Courier New"/>
                <a:ea typeface="Courier New"/>
                <a:cs typeface="Courier New"/>
                <a:sym typeface="Courier New"/>
              </a:rPr>
              <a:t>09 / 10</a:t>
            </a:r>
            <a:endParaRPr/>
          </a:p>
        </p:txBody>
      </p:sp>
      <p:sp>
        <p:nvSpPr>
          <p:cNvPr id="258" name="Google Shape;258;p21"/>
          <p:cNvSpPr txBox="1"/>
          <p:nvPr/>
        </p:nvSpPr>
        <p:spPr>
          <a:xfrm>
            <a:off x="1019175" y="4906267"/>
            <a:ext cx="10201275" cy="38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D3436"/>
                </a:solidFill>
                <a:latin typeface="Arial"/>
                <a:ea typeface="Arial"/>
                <a:cs typeface="Arial"/>
                <a:sym typeface="Arial"/>
              </a:rPr>
              <a:t>"我们不仅教教会了计算机看像素，更教会了它理解结构。"</a:t>
            </a:r>
            <a:endParaRPr/>
          </a:p>
        </p:txBody>
      </p:sp>
      <p:sp>
        <p:nvSpPr>
          <p:cNvPr id="259" name="Google Shape;259;p21"/>
          <p:cNvSpPr txBox="1"/>
          <p:nvPr/>
        </p:nvSpPr>
        <p:spPr>
          <a:xfrm>
            <a:off x="1325165" y="2553592"/>
            <a:ext cx="453931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BC531"/>
                </a:solidFill>
                <a:latin typeface="Arial"/>
                <a:ea typeface="Arial"/>
                <a:cs typeface="Arial"/>
                <a:sym typeface="Arial"/>
              </a:rPr>
              <a:t>鲁棒性</a:t>
            </a:r>
            <a:endParaRPr/>
          </a:p>
        </p:txBody>
      </p:sp>
      <p:sp>
        <p:nvSpPr>
          <p:cNvPr id="260" name="Google Shape;260;p21"/>
          <p:cNvSpPr txBox="1"/>
          <p:nvPr/>
        </p:nvSpPr>
        <p:spPr>
          <a:xfrm>
            <a:off x="1066800" y="3029842"/>
            <a:ext cx="4581525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DDDDDD"/>
                </a:solidFill>
                <a:latin typeface="Noto Sans SC"/>
                <a:ea typeface="Noto Sans SC"/>
                <a:cs typeface="Noto Sans SC"/>
                <a:sym typeface="Noto Sans SC"/>
              </a:rPr>
              <a:t>机器学习 + 几何逻辑的双重校验，打造更稳定的检测系统。</a:t>
            </a:r>
            <a:endParaRPr/>
          </a:p>
        </p:txBody>
      </p:sp>
      <p:sp>
        <p:nvSpPr>
          <p:cNvPr id="261" name="Google Shape;261;p21"/>
          <p:cNvSpPr txBox="1"/>
          <p:nvPr/>
        </p:nvSpPr>
        <p:spPr>
          <a:xfrm>
            <a:off x="6782990" y="2572642"/>
            <a:ext cx="453931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436"/>
                </a:solidFill>
                <a:latin typeface="Arial"/>
                <a:ea typeface="Arial"/>
                <a:cs typeface="Arial"/>
                <a:sym typeface="Arial"/>
              </a:rPr>
              <a:t>交互性</a:t>
            </a:r>
            <a:endParaRPr/>
          </a:p>
        </p:txBody>
      </p:sp>
      <p:sp>
        <p:nvSpPr>
          <p:cNvPr id="262" name="Google Shape;262;p21"/>
          <p:cNvSpPr txBox="1"/>
          <p:nvPr/>
        </p:nvSpPr>
        <p:spPr>
          <a:xfrm>
            <a:off x="6524625" y="3048892"/>
            <a:ext cx="4581525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2D3436"/>
                </a:solidFill>
                <a:latin typeface="Noto Sans SC"/>
                <a:ea typeface="Noto Sans SC"/>
                <a:cs typeface="Noto Sans SC"/>
                <a:sym typeface="Noto Sans SC"/>
              </a:rPr>
              <a:t>从被动的“检测”，进化到了主动的“增强”（AR）和“干预”（隐私）。</a:t>
            </a:r>
            <a:endParaRPr/>
          </a:p>
        </p:txBody>
      </p:sp>
      <p:pic>
        <p:nvPicPr>
          <p:cNvPr id="263" name="Google Shape;263;p21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66800" y="2591692"/>
            <a:ext cx="16311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1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24625" y="2610742"/>
            <a:ext cx="163115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</Words>
  <Application>Microsoft Office PowerPoint</Application>
  <PresentationFormat>宽屏</PresentationFormat>
  <Paragraphs>94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Noto Sans SC</vt:lpstr>
      <vt:lpstr>Arial</vt:lpstr>
      <vt:lpstr>Calibri</vt:lpstr>
      <vt:lpstr>Courier New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WYB WYB</cp:lastModifiedBy>
  <cp:revision>4</cp:revision>
  <dcterms:modified xsi:type="dcterms:W3CDTF">2025-12-26T04:07:43Z</dcterms:modified>
</cp:coreProperties>
</file>